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8" r:id="rId2"/>
    <p:sldId id="272" r:id="rId3"/>
    <p:sldId id="277" r:id="rId4"/>
    <p:sldId id="264" r:id="rId5"/>
    <p:sldId id="283" r:id="rId6"/>
    <p:sldId id="284" r:id="rId7"/>
    <p:sldId id="285" r:id="rId8"/>
    <p:sldId id="286" r:id="rId9"/>
    <p:sldId id="287" r:id="rId10"/>
    <p:sldId id="289" r:id="rId11"/>
    <p:sldId id="292" r:id="rId12"/>
    <p:sldId id="290" r:id="rId13"/>
    <p:sldId id="291" r:id="rId14"/>
  </p:sldIdLst>
  <p:sldSz cx="15544800" cy="100584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  <a:srgbClr val="4B4B4B"/>
    <a:srgbClr val="FF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978" y="-7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AC41E-7868-46C0-984E-2688A78D2582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00EF8-CC10-4BE6-A103-18C98E33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3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CB9ED-7DA5-4BF7-8C8E-C1300CFA4A9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F6FB2-6AB0-4187-A21A-50B1E0C3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6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ros-us-fp01.na.corp.local\USER\MARKETING_2008\Brandiments\IMG_SpectrumBkd_2704201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544800" cy="9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228600" y="48442"/>
            <a:ext cx="12665088" cy="80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3" descr="Colliers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49401" y="58057"/>
            <a:ext cx="1166180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76201" y="1143000"/>
            <a:ext cx="15403702" cy="426720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6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129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8442"/>
            <a:ext cx="12665088" cy="80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7" name="Picture 3" descr="Colliers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313723" y="58057"/>
            <a:ext cx="1166180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70550" y="5638800"/>
            <a:ext cx="15403702" cy="42702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64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0550" y="1187402"/>
            <a:ext cx="15403702" cy="42702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6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387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and Deals/Opport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ros-us-fp01.na.corp.local\USER\MARKETING_2008\Brandiments\IMG_SpectrumBand_lon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2" b="42076"/>
          <a:stretch/>
        </p:blipFill>
        <p:spPr bwMode="auto">
          <a:xfrm>
            <a:off x="0" y="9738361"/>
            <a:ext cx="1554480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5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ros-us-fp01.na.corp.local\USER\MARKETING_2008\Brandiments\IMG_SpectrumBkd_2704201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448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8442"/>
            <a:ext cx="12665088" cy="80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2806" y="2326014"/>
            <a:ext cx="14166619" cy="614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pic>
        <p:nvPicPr>
          <p:cNvPr id="7" name="Picture 3" descr="Colliers_Logo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313723" y="58057"/>
            <a:ext cx="1166180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46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12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173"/>
        </a:lnSpc>
        <a:spcBef>
          <a:spcPct val="0"/>
        </a:spcBef>
        <a:spcAft>
          <a:spcPct val="0"/>
        </a:spcAft>
        <a:defRPr sz="3912">
          <a:solidFill>
            <a:srgbClr val="0093D0"/>
          </a:solidFill>
          <a:latin typeface="Arial" charset="0"/>
          <a:ea typeface="Arial" pitchFamily="-112" charset="0"/>
          <a:cs typeface="Arial" charset="0"/>
        </a:defRPr>
      </a:lvl2pPr>
      <a:lvl3pPr algn="l" rtl="0" eaLnBrk="1" fontAlgn="base" hangingPunct="1">
        <a:lnSpc>
          <a:spcPts val="4173"/>
        </a:lnSpc>
        <a:spcBef>
          <a:spcPct val="0"/>
        </a:spcBef>
        <a:spcAft>
          <a:spcPct val="0"/>
        </a:spcAft>
        <a:defRPr sz="3912">
          <a:solidFill>
            <a:srgbClr val="0093D0"/>
          </a:solidFill>
          <a:latin typeface="Arial" charset="0"/>
          <a:ea typeface="Arial" pitchFamily="-112" charset="0"/>
          <a:cs typeface="Arial" charset="0"/>
        </a:defRPr>
      </a:lvl3pPr>
      <a:lvl4pPr algn="l" rtl="0" eaLnBrk="1" fontAlgn="base" hangingPunct="1">
        <a:lnSpc>
          <a:spcPts val="4173"/>
        </a:lnSpc>
        <a:spcBef>
          <a:spcPct val="0"/>
        </a:spcBef>
        <a:spcAft>
          <a:spcPct val="0"/>
        </a:spcAft>
        <a:defRPr sz="3912">
          <a:solidFill>
            <a:srgbClr val="0093D0"/>
          </a:solidFill>
          <a:latin typeface="Arial" charset="0"/>
          <a:ea typeface="Arial" pitchFamily="-112" charset="0"/>
          <a:cs typeface="Arial" charset="0"/>
        </a:defRPr>
      </a:lvl4pPr>
      <a:lvl5pPr algn="l" rtl="0" eaLnBrk="1" fontAlgn="base" hangingPunct="1">
        <a:lnSpc>
          <a:spcPts val="4173"/>
        </a:lnSpc>
        <a:spcBef>
          <a:spcPct val="0"/>
        </a:spcBef>
        <a:spcAft>
          <a:spcPct val="0"/>
        </a:spcAft>
        <a:defRPr sz="3912">
          <a:solidFill>
            <a:srgbClr val="0093D0"/>
          </a:solidFill>
          <a:latin typeface="Arial" charset="0"/>
          <a:ea typeface="Arial" pitchFamily="-112" charset="0"/>
          <a:cs typeface="Arial" charset="0"/>
        </a:defRPr>
      </a:lvl5pPr>
      <a:lvl6pPr marL="635906" algn="l" rtl="0" eaLnBrk="1" fontAlgn="base" hangingPunct="1">
        <a:spcBef>
          <a:spcPct val="0"/>
        </a:spcBef>
        <a:spcAft>
          <a:spcPct val="0"/>
        </a:spcAft>
        <a:defRPr sz="4433">
          <a:solidFill>
            <a:srgbClr val="009FDA"/>
          </a:solidFill>
          <a:latin typeface="Arial" charset="0"/>
          <a:cs typeface="Arial" charset="0"/>
        </a:defRPr>
      </a:lvl6pPr>
      <a:lvl7pPr marL="1271814" algn="l" rtl="0" eaLnBrk="1" fontAlgn="base" hangingPunct="1">
        <a:spcBef>
          <a:spcPct val="0"/>
        </a:spcBef>
        <a:spcAft>
          <a:spcPct val="0"/>
        </a:spcAft>
        <a:defRPr sz="4433">
          <a:solidFill>
            <a:srgbClr val="009FDA"/>
          </a:solidFill>
          <a:latin typeface="Arial" charset="0"/>
          <a:cs typeface="Arial" charset="0"/>
        </a:defRPr>
      </a:lvl7pPr>
      <a:lvl8pPr marL="1907720" algn="l" rtl="0" eaLnBrk="1" fontAlgn="base" hangingPunct="1">
        <a:spcBef>
          <a:spcPct val="0"/>
        </a:spcBef>
        <a:spcAft>
          <a:spcPct val="0"/>
        </a:spcAft>
        <a:defRPr sz="4433">
          <a:solidFill>
            <a:srgbClr val="009FDA"/>
          </a:solidFill>
          <a:latin typeface="Arial" charset="0"/>
          <a:cs typeface="Arial" charset="0"/>
        </a:defRPr>
      </a:lvl8pPr>
      <a:lvl9pPr marL="2543626" algn="l" rtl="0" eaLnBrk="1" fontAlgn="base" hangingPunct="1">
        <a:spcBef>
          <a:spcPct val="0"/>
        </a:spcBef>
        <a:spcAft>
          <a:spcPct val="0"/>
        </a:spcAft>
        <a:defRPr sz="4433">
          <a:solidFill>
            <a:srgbClr val="009FDA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669"/>
        </a:spcBef>
        <a:spcAft>
          <a:spcPts val="0"/>
        </a:spcAft>
        <a:buClr>
          <a:schemeClr val="accent6"/>
        </a:buClr>
        <a:buSzPct val="110000"/>
        <a:buNone/>
        <a:defRPr sz="3304" kern="1200">
          <a:solidFill>
            <a:schemeClr val="accent5"/>
          </a:solidFill>
          <a:latin typeface="+mn-lt"/>
          <a:ea typeface="+mn-ea"/>
          <a:cs typeface="+mn-cs"/>
        </a:defRPr>
      </a:lvl1pPr>
      <a:lvl2pPr marL="476930" indent="-158977" algn="l" rtl="0" eaLnBrk="1" fontAlgn="base" hangingPunct="1">
        <a:lnSpc>
          <a:spcPct val="100000"/>
        </a:lnSpc>
        <a:spcBef>
          <a:spcPts val="556"/>
        </a:spcBef>
        <a:spcAft>
          <a:spcPct val="0"/>
        </a:spcAft>
        <a:buClr>
          <a:schemeClr val="accent6"/>
        </a:buClr>
        <a:buSzPct val="102000"/>
        <a:buFont typeface="Arial Narrow" pitchFamily="34" charset="0"/>
        <a:buChar char="›"/>
        <a:defRPr sz="2782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794883" indent="-158977" algn="l" rtl="0" eaLnBrk="1" fontAlgn="base" hangingPunct="1">
        <a:lnSpc>
          <a:spcPct val="100000"/>
        </a:lnSpc>
        <a:spcBef>
          <a:spcPts val="556"/>
        </a:spcBef>
        <a:spcAft>
          <a:spcPct val="0"/>
        </a:spcAft>
        <a:buClr>
          <a:schemeClr val="accent6"/>
        </a:buClr>
        <a:buSzPct val="102000"/>
        <a:buFont typeface="Arial Narrow" pitchFamily="34" charset="0"/>
        <a:buChar char="›"/>
        <a:defRPr sz="252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112837" indent="-158977" algn="l" rtl="0" eaLnBrk="1" fontAlgn="base" hangingPunct="1">
        <a:lnSpc>
          <a:spcPct val="100000"/>
        </a:lnSpc>
        <a:spcBef>
          <a:spcPts val="556"/>
        </a:spcBef>
        <a:spcAft>
          <a:spcPct val="0"/>
        </a:spcAft>
        <a:buClr>
          <a:schemeClr val="accent6"/>
        </a:buClr>
        <a:buFont typeface="Arial Narrow" pitchFamily="34" charset="0"/>
        <a:buChar char="›"/>
        <a:defRPr sz="252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861581" indent="-317953" algn="l" rtl="0" eaLnBrk="1" fontAlgn="base" hangingPunct="1">
        <a:spcBef>
          <a:spcPct val="20000"/>
        </a:spcBef>
        <a:spcAft>
          <a:spcPct val="0"/>
        </a:spcAft>
        <a:buFont typeface="Calibri" pitchFamily="-109" charset="0"/>
        <a:buChar char="-"/>
        <a:defRPr sz="2782" kern="1200">
          <a:solidFill>
            <a:srgbClr val="595959"/>
          </a:solidFill>
          <a:latin typeface="+mn-lt"/>
          <a:ea typeface="+mn-ea"/>
          <a:cs typeface="+mn-cs"/>
        </a:defRPr>
      </a:lvl5pPr>
      <a:lvl6pPr marL="3497487" indent="-317953" algn="l" defTabSz="1271814" rtl="0" eaLnBrk="1" latinLnBrk="0" hangingPunct="1">
        <a:spcBef>
          <a:spcPct val="20000"/>
        </a:spcBef>
        <a:buFont typeface="Arial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6pPr>
      <a:lvl7pPr marL="4133393" indent="-317953" algn="l" defTabSz="1271814" rtl="0" eaLnBrk="1" latinLnBrk="0" hangingPunct="1">
        <a:spcBef>
          <a:spcPct val="20000"/>
        </a:spcBef>
        <a:buFont typeface="Arial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7pPr>
      <a:lvl8pPr marL="4769301" indent="-317953" algn="l" defTabSz="1271814" rtl="0" eaLnBrk="1" latinLnBrk="0" hangingPunct="1">
        <a:spcBef>
          <a:spcPct val="20000"/>
        </a:spcBef>
        <a:buFont typeface="Arial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8pPr>
      <a:lvl9pPr marL="5405207" indent="-317953" algn="l" defTabSz="1271814" rtl="0" eaLnBrk="1" latinLnBrk="0" hangingPunct="1">
        <a:spcBef>
          <a:spcPct val="20000"/>
        </a:spcBef>
        <a:buFont typeface="Arial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181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1pPr>
      <a:lvl2pPr marL="635906" algn="l" defTabSz="127181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2pPr>
      <a:lvl3pPr marL="1271814" algn="l" defTabSz="127181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3pPr>
      <a:lvl4pPr marL="1907720" algn="l" defTabSz="127181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4pPr>
      <a:lvl5pPr marL="2543626" algn="l" defTabSz="127181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5pPr>
      <a:lvl6pPr marL="3179534" algn="l" defTabSz="127181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6pPr>
      <a:lvl7pPr marL="3815440" algn="l" defTabSz="127181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7pPr>
      <a:lvl8pPr marL="4451346" algn="l" defTabSz="127181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8pPr>
      <a:lvl9pPr marL="5087254" algn="l" defTabSz="127181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1892718-19F7-4856-B556-F8B0F0BDF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1F1C1C7-D074-4A2F-82DF-8788ABEA8D7B}"/>
              </a:ext>
            </a:extLst>
          </p:cNvPr>
          <p:cNvSpPr txBox="1"/>
          <p:nvPr/>
        </p:nvSpPr>
        <p:spPr>
          <a:xfrm>
            <a:off x="237744" y="7267664"/>
            <a:ext cx="15002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State of the Suburban and Downtown Office Markets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F9B9D6-53DB-4AB0-BD26-E1F731C2B584}"/>
              </a:ext>
            </a:extLst>
          </p:cNvPr>
          <p:cNvSpPr/>
          <p:nvPr/>
        </p:nvSpPr>
        <p:spPr>
          <a:xfrm>
            <a:off x="411480" y="8850308"/>
            <a:ext cx="486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Thomas I. Volini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Executive Vice President | Chicago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Colliers International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339F84-62B6-4DA5-9179-9979C0944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989" y="339875"/>
            <a:ext cx="1219011" cy="80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3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38877"/>
              </p:ext>
            </p:extLst>
          </p:nvPr>
        </p:nvGraphicFramePr>
        <p:xfrm>
          <a:off x="585136" y="2199924"/>
          <a:ext cx="4560632" cy="203244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0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06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OVERALL MARKET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02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4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21.7%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193,743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$20.60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INVENTORY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113,371,748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86784"/>
                  </a:ext>
                </a:extLst>
              </a:tr>
            </a:tbl>
          </a:graphicData>
        </a:graphic>
      </p:graphicFrame>
      <p:sp>
        <p:nvSpPr>
          <p:cNvPr id="66" name="Title 1"/>
          <p:cNvSpPr txBox="1">
            <a:spLocks/>
          </p:cNvSpPr>
          <p:nvPr/>
        </p:nvSpPr>
        <p:spPr>
          <a:xfrm>
            <a:off x="178998" y="277751"/>
            <a:ext cx="12665088" cy="803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63590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6pPr>
            <a:lvl7pPr marL="1271814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7pPr>
            <a:lvl8pPr marL="1907720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8pPr>
            <a:lvl9pPr marL="254362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4000" dirty="0"/>
              <a:t>Suburban Chicago Office: Vacancy Rates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424C34-14D2-40A4-B45A-3C58CDD1F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53" y="1267910"/>
            <a:ext cx="7980420" cy="799365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F16F5CF-9B01-465B-9BFA-0AE8596D1314}"/>
              </a:ext>
            </a:extLst>
          </p:cNvPr>
          <p:cNvSpPr/>
          <p:nvPr/>
        </p:nvSpPr>
        <p:spPr>
          <a:xfrm>
            <a:off x="11708217" y="5755090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CC7AD2-477B-49AE-A267-775EFBD41255}"/>
              </a:ext>
            </a:extLst>
          </p:cNvPr>
          <p:cNvSpPr/>
          <p:nvPr/>
        </p:nvSpPr>
        <p:spPr>
          <a:xfrm>
            <a:off x="10659849" y="4524026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6BCE84-02CD-4360-9460-A25D882529E7}"/>
              </a:ext>
            </a:extLst>
          </p:cNvPr>
          <p:cNvSpPr/>
          <p:nvPr/>
        </p:nvSpPr>
        <p:spPr>
          <a:xfrm>
            <a:off x="12407609" y="4232365"/>
            <a:ext cx="317500" cy="3341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8DB4D0-F102-4BE8-9BC9-4BA842CEB3CB}"/>
              </a:ext>
            </a:extLst>
          </p:cNvPr>
          <p:cNvSpPr/>
          <p:nvPr/>
        </p:nvSpPr>
        <p:spPr>
          <a:xfrm>
            <a:off x="9947235" y="6953622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D8A435-D390-453B-A6C1-3F8027D51D93}"/>
              </a:ext>
            </a:extLst>
          </p:cNvPr>
          <p:cNvSpPr/>
          <p:nvPr/>
        </p:nvSpPr>
        <p:spPr>
          <a:xfrm>
            <a:off x="11096039" y="6795267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6AD4D0-AC50-40B8-B12C-A319F82BEEBF}"/>
              </a:ext>
            </a:extLst>
          </p:cNvPr>
          <p:cNvSpPr txBox="1"/>
          <p:nvPr/>
        </p:nvSpPr>
        <p:spPr>
          <a:xfrm>
            <a:off x="462062" y="1283802"/>
            <a:ext cx="6213058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67F"/>
                </a:solidFill>
              </a:rPr>
              <a:t>Overall Market Statistics (Q3 2017)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A185B9-6112-4753-8604-3AED5A24C89C}"/>
              </a:ext>
            </a:extLst>
          </p:cNvPr>
          <p:cNvSpPr txBox="1"/>
          <p:nvPr/>
        </p:nvSpPr>
        <p:spPr>
          <a:xfrm>
            <a:off x="298484" y="4841526"/>
            <a:ext cx="6213058" cy="493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67F"/>
                </a:solidFill>
              </a:rPr>
              <a:t>Five Submarkets</a:t>
            </a:r>
          </a:p>
          <a:p>
            <a:endParaRPr lang="en-US" b="1" dirty="0">
              <a:solidFill>
                <a:srgbClr val="00467F"/>
              </a:solidFill>
            </a:endParaRPr>
          </a:p>
          <a:p>
            <a:r>
              <a:rPr lang="en-US" b="1" dirty="0">
                <a:solidFill>
                  <a:srgbClr val="00467F"/>
                </a:solidFill>
              </a:rPr>
              <a:t>     </a:t>
            </a:r>
            <a:r>
              <a:rPr lang="en-US" dirty="0">
                <a:solidFill>
                  <a:srgbClr val="4B4B4B"/>
                </a:solidFill>
              </a:rPr>
              <a:t>O’Hare</a:t>
            </a:r>
          </a:p>
          <a:p>
            <a:endParaRPr lang="en-US" dirty="0">
              <a:solidFill>
                <a:srgbClr val="4B4B4B"/>
              </a:solidFill>
            </a:endParaRPr>
          </a:p>
          <a:p>
            <a:r>
              <a:rPr lang="en-US" dirty="0">
                <a:solidFill>
                  <a:srgbClr val="4B4B4B"/>
                </a:solidFill>
              </a:rPr>
              <a:t>     Northwest</a:t>
            </a:r>
          </a:p>
          <a:p>
            <a:endParaRPr lang="en-US" dirty="0">
              <a:solidFill>
                <a:srgbClr val="4B4B4B"/>
              </a:solidFill>
            </a:endParaRPr>
          </a:p>
          <a:p>
            <a:r>
              <a:rPr lang="en-US" dirty="0">
                <a:solidFill>
                  <a:srgbClr val="4B4B4B"/>
                </a:solidFill>
              </a:rPr>
              <a:t>     North</a:t>
            </a:r>
            <a:br>
              <a:rPr lang="en-US" dirty="0">
                <a:solidFill>
                  <a:srgbClr val="4B4B4B"/>
                </a:solidFill>
              </a:rPr>
            </a:br>
            <a:endParaRPr lang="en-US" dirty="0">
              <a:solidFill>
                <a:srgbClr val="4B4B4B"/>
              </a:solidFill>
            </a:endParaRPr>
          </a:p>
          <a:p>
            <a:r>
              <a:rPr lang="en-US" dirty="0">
                <a:solidFill>
                  <a:srgbClr val="4B4B4B"/>
                </a:solidFill>
              </a:rPr>
              <a:t>     Lisle-Naperville</a:t>
            </a:r>
          </a:p>
          <a:p>
            <a:endParaRPr lang="en-US" dirty="0">
              <a:solidFill>
                <a:srgbClr val="4B4B4B"/>
              </a:solidFill>
            </a:endParaRPr>
          </a:p>
          <a:p>
            <a:r>
              <a:rPr lang="en-US" dirty="0">
                <a:solidFill>
                  <a:srgbClr val="4B4B4B"/>
                </a:solidFill>
              </a:rPr>
              <a:t>     Oak Brook</a:t>
            </a:r>
          </a:p>
          <a:p>
            <a:endParaRPr lang="en-US" b="1" dirty="0">
              <a:solidFill>
                <a:srgbClr val="00467F"/>
              </a:solidFill>
            </a:endParaRPr>
          </a:p>
          <a:p>
            <a:endParaRPr lang="en-US" b="1" dirty="0">
              <a:solidFill>
                <a:srgbClr val="00467F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3F1029-5174-41A8-A63C-2BD91A31ACFD}"/>
              </a:ext>
            </a:extLst>
          </p:cNvPr>
          <p:cNvSpPr/>
          <p:nvPr/>
        </p:nvSpPr>
        <p:spPr>
          <a:xfrm>
            <a:off x="329438" y="5622466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621FA8A-F215-4740-8F66-A1BA27798ADD}"/>
              </a:ext>
            </a:extLst>
          </p:cNvPr>
          <p:cNvSpPr/>
          <p:nvPr/>
        </p:nvSpPr>
        <p:spPr>
          <a:xfrm>
            <a:off x="329438" y="6367720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5E5348B-1E02-477D-908A-EE6D542A37E4}"/>
              </a:ext>
            </a:extLst>
          </p:cNvPr>
          <p:cNvSpPr/>
          <p:nvPr/>
        </p:nvSpPr>
        <p:spPr>
          <a:xfrm>
            <a:off x="316375" y="7112974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FA79357-62DC-414D-A06B-A98C27BAE81C}"/>
              </a:ext>
            </a:extLst>
          </p:cNvPr>
          <p:cNvSpPr/>
          <p:nvPr/>
        </p:nvSpPr>
        <p:spPr>
          <a:xfrm>
            <a:off x="329438" y="7829203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1EF8BFA-1D57-48F0-BACA-AE86DE06CF5D}"/>
              </a:ext>
            </a:extLst>
          </p:cNvPr>
          <p:cNvSpPr/>
          <p:nvPr/>
        </p:nvSpPr>
        <p:spPr>
          <a:xfrm>
            <a:off x="325083" y="8571665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345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>
            <a:spLocks/>
          </p:cNvSpPr>
          <p:nvPr/>
        </p:nvSpPr>
        <p:spPr>
          <a:xfrm>
            <a:off x="178998" y="277751"/>
            <a:ext cx="12665088" cy="803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63590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6pPr>
            <a:lvl7pPr marL="1271814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7pPr>
            <a:lvl8pPr marL="1907720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8pPr>
            <a:lvl9pPr marL="254362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4000" dirty="0"/>
              <a:t>Suburban Chicago Office: Key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0465F-A1C5-460A-90CB-11966A58A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98" y="3657455"/>
            <a:ext cx="7114671" cy="4219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12AA3-A668-46F5-886A-9361191C63AB}"/>
              </a:ext>
            </a:extLst>
          </p:cNvPr>
          <p:cNvSpPr txBox="1"/>
          <p:nvPr/>
        </p:nvSpPr>
        <p:spPr>
          <a:xfrm>
            <a:off x="178998" y="2637816"/>
            <a:ext cx="6886063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7F"/>
                </a:solidFill>
              </a:rPr>
              <a:t>Suburban Vacancy Rates | 2015-2017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30498-9C80-4583-A12E-47A4A6240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275" y="3657455"/>
            <a:ext cx="8012425" cy="39138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540A5A-2FD0-4FBC-BECD-FF83FDF7336B}"/>
              </a:ext>
            </a:extLst>
          </p:cNvPr>
          <p:cNvSpPr txBox="1"/>
          <p:nvPr/>
        </p:nvSpPr>
        <p:spPr>
          <a:xfrm>
            <a:off x="7772400" y="2637816"/>
            <a:ext cx="7734300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7F"/>
                </a:solidFill>
              </a:rPr>
              <a:t>Asking Gross Rental Rates</a:t>
            </a:r>
          </a:p>
        </p:txBody>
      </p:sp>
    </p:spTree>
    <p:extLst>
      <p:ext uri="{BB962C8B-B14F-4D97-AF65-F5344CB8AC3E}">
        <p14:creationId xmlns:p14="http://schemas.microsoft.com/office/powerpoint/2010/main" val="24426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>
            <a:spLocks/>
          </p:cNvSpPr>
          <p:nvPr/>
        </p:nvSpPr>
        <p:spPr>
          <a:xfrm>
            <a:off x="178998" y="277751"/>
            <a:ext cx="12665088" cy="803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63590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6pPr>
            <a:lvl7pPr marL="1271814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7pPr>
            <a:lvl8pPr marL="1907720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8pPr>
            <a:lvl9pPr marL="254362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4000" dirty="0"/>
              <a:t>Suburban Chicago Office: Vacancy Rates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5E788-E4AE-461F-AD43-B2AAE635F9C3}"/>
              </a:ext>
            </a:extLst>
          </p:cNvPr>
          <p:cNvSpPr txBox="1"/>
          <p:nvPr/>
        </p:nvSpPr>
        <p:spPr>
          <a:xfrm>
            <a:off x="462062" y="1283802"/>
            <a:ext cx="6213058" cy="92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67F"/>
                </a:solidFill>
              </a:rPr>
              <a:t>Market Statistics by Submarket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9E27223-4F1F-4E9B-9172-692598BA4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49527"/>
              </p:ext>
            </p:extLst>
          </p:nvPr>
        </p:nvGraphicFramePr>
        <p:xfrm>
          <a:off x="1055951" y="4643668"/>
          <a:ext cx="2183637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6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NORTHWEST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23.9%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400,759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$19.02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INVENTORY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30,681,721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7401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7AED348-2839-4B31-B69D-39314D86C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265401"/>
              </p:ext>
            </p:extLst>
          </p:nvPr>
        </p:nvGraphicFramePr>
        <p:xfrm>
          <a:off x="1034878" y="6958028"/>
          <a:ext cx="2204709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7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NORTH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22.8%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(774,932)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$22.17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INVENTORY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29,017,722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7401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F03B346-6FCA-46DE-82A4-31C7348B2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61362"/>
              </p:ext>
            </p:extLst>
          </p:nvPr>
        </p:nvGraphicFramePr>
        <p:xfrm>
          <a:off x="4296878" y="2398896"/>
          <a:ext cx="2378241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8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LISLE-NAPERVILLE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22.8%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(7,647)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$20.69 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INVENTORY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16,849,554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7401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58ADED-8B5B-4898-A4E6-6BBC996D6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91461"/>
              </p:ext>
            </p:extLst>
          </p:nvPr>
        </p:nvGraphicFramePr>
        <p:xfrm>
          <a:off x="4296879" y="4604398"/>
          <a:ext cx="2378240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88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OAK BROOK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18.9%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65,051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$20.29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INVENTORY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23,454,012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7401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94FE786-4DBC-4589-B691-2DFC7BD6E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53" y="1267910"/>
            <a:ext cx="7980420" cy="7993655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91020"/>
              </p:ext>
            </p:extLst>
          </p:nvPr>
        </p:nvGraphicFramePr>
        <p:xfrm>
          <a:off x="1034879" y="2412427"/>
          <a:ext cx="2204710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7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O’HARE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17.7%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123,026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$20.81 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INVENTORY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13,368,739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74018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56C5DC5-472F-42FD-9480-79095C64F685}"/>
              </a:ext>
            </a:extLst>
          </p:cNvPr>
          <p:cNvSpPr/>
          <p:nvPr/>
        </p:nvSpPr>
        <p:spPr>
          <a:xfrm>
            <a:off x="11708217" y="5755090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69B0F8-8950-4587-A9AA-30BF90CAB239}"/>
              </a:ext>
            </a:extLst>
          </p:cNvPr>
          <p:cNvSpPr/>
          <p:nvPr/>
        </p:nvSpPr>
        <p:spPr>
          <a:xfrm>
            <a:off x="516080" y="2412094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31D394-A84B-42FD-B177-46EF32054714}"/>
              </a:ext>
            </a:extLst>
          </p:cNvPr>
          <p:cNvSpPr/>
          <p:nvPr/>
        </p:nvSpPr>
        <p:spPr>
          <a:xfrm>
            <a:off x="10659849" y="4524026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20CF6F-B6C2-486F-952A-082CC8E49906}"/>
              </a:ext>
            </a:extLst>
          </p:cNvPr>
          <p:cNvSpPr/>
          <p:nvPr/>
        </p:nvSpPr>
        <p:spPr>
          <a:xfrm>
            <a:off x="462062" y="4624441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DE72B3-55E8-4C90-B9E0-2771A4B21145}"/>
              </a:ext>
            </a:extLst>
          </p:cNvPr>
          <p:cNvSpPr/>
          <p:nvPr/>
        </p:nvSpPr>
        <p:spPr>
          <a:xfrm>
            <a:off x="516080" y="6964914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A6D195-000F-4D04-A190-19FD8D30642A}"/>
              </a:ext>
            </a:extLst>
          </p:cNvPr>
          <p:cNvSpPr/>
          <p:nvPr/>
        </p:nvSpPr>
        <p:spPr>
          <a:xfrm>
            <a:off x="12407609" y="4232365"/>
            <a:ext cx="317500" cy="3341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3F65CB-AE83-4F39-B948-B71ABE2B4557}"/>
              </a:ext>
            </a:extLst>
          </p:cNvPr>
          <p:cNvSpPr/>
          <p:nvPr/>
        </p:nvSpPr>
        <p:spPr>
          <a:xfrm>
            <a:off x="3655280" y="2385970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46866E-E2FB-4160-8901-ACC8379B2DFD}"/>
              </a:ext>
            </a:extLst>
          </p:cNvPr>
          <p:cNvSpPr/>
          <p:nvPr/>
        </p:nvSpPr>
        <p:spPr>
          <a:xfrm>
            <a:off x="9947235" y="6953622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4199E2-B6AF-4818-A2F6-D1967D4CD76D}"/>
              </a:ext>
            </a:extLst>
          </p:cNvPr>
          <p:cNvSpPr/>
          <p:nvPr/>
        </p:nvSpPr>
        <p:spPr>
          <a:xfrm>
            <a:off x="11096039" y="6795267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7E338BA-72DF-4A52-8361-CFC901F60605}"/>
              </a:ext>
            </a:extLst>
          </p:cNvPr>
          <p:cNvSpPr/>
          <p:nvPr/>
        </p:nvSpPr>
        <p:spPr>
          <a:xfrm>
            <a:off x="3655280" y="4580266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1097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>
            <a:spLocks/>
          </p:cNvSpPr>
          <p:nvPr/>
        </p:nvSpPr>
        <p:spPr>
          <a:xfrm>
            <a:off x="178998" y="277751"/>
            <a:ext cx="12665088" cy="803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63590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6pPr>
            <a:lvl7pPr marL="1271814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7pPr>
            <a:lvl8pPr marL="1907720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8pPr>
            <a:lvl9pPr marL="254362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4000" dirty="0"/>
              <a:t>Suburban Chicago Office: New 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5E788-E4AE-461F-AD43-B2AAE635F9C3}"/>
              </a:ext>
            </a:extLst>
          </p:cNvPr>
          <p:cNvSpPr txBox="1"/>
          <p:nvPr/>
        </p:nvSpPr>
        <p:spPr>
          <a:xfrm>
            <a:off x="462062" y="1283802"/>
            <a:ext cx="6213058" cy="353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67F"/>
                </a:solidFill>
              </a:rPr>
              <a:t>Construction Update</a:t>
            </a:r>
          </a:p>
          <a:p>
            <a:endParaRPr lang="en-US" b="1" dirty="0">
              <a:solidFill>
                <a:srgbClr val="4B4B4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B4B"/>
                </a:solidFill>
              </a:rPr>
              <a:t>No speculative construction since 2010 and none expected in 2017</a:t>
            </a:r>
          </a:p>
          <a:p>
            <a:endParaRPr lang="en-US" dirty="0">
              <a:solidFill>
                <a:srgbClr val="4B4B4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B4B"/>
                </a:solidFill>
              </a:rPr>
              <a:t>3 ongoing build-to-suits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467F"/>
              </a:solidFill>
            </a:endParaRPr>
          </a:p>
          <a:p>
            <a:endParaRPr lang="en-US" b="1" dirty="0">
              <a:solidFill>
                <a:srgbClr val="00467F"/>
              </a:solidFill>
            </a:endParaRP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FE786-4DBC-4589-B691-2DFC7BD6E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53" y="1267910"/>
            <a:ext cx="7980420" cy="799365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56C5DC5-472F-42FD-9480-79095C64F685}"/>
              </a:ext>
            </a:extLst>
          </p:cNvPr>
          <p:cNvSpPr/>
          <p:nvPr/>
        </p:nvSpPr>
        <p:spPr>
          <a:xfrm>
            <a:off x="11878034" y="5846530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31D394-A84B-42FD-B177-46EF32054714}"/>
              </a:ext>
            </a:extLst>
          </p:cNvPr>
          <p:cNvSpPr/>
          <p:nvPr/>
        </p:nvSpPr>
        <p:spPr>
          <a:xfrm>
            <a:off x="10946890" y="5687780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A6D195-000F-4D04-A190-19FD8D30642A}"/>
              </a:ext>
            </a:extLst>
          </p:cNvPr>
          <p:cNvSpPr/>
          <p:nvPr/>
        </p:nvSpPr>
        <p:spPr>
          <a:xfrm>
            <a:off x="10025855" y="5097637"/>
            <a:ext cx="317500" cy="3341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B6F5A-76CE-426C-8939-B315E5812D16}"/>
              </a:ext>
            </a:extLst>
          </p:cNvPr>
          <p:cNvSpPr txBox="1"/>
          <p:nvPr/>
        </p:nvSpPr>
        <p:spPr>
          <a:xfrm>
            <a:off x="592692" y="4850077"/>
            <a:ext cx="3260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67F"/>
                </a:solidFill>
              </a:rPr>
              <a:t>CENTRAL STATES FUNDS</a:t>
            </a:r>
            <a:endParaRPr lang="en-US" sz="2000" dirty="0">
              <a:solidFill>
                <a:srgbClr val="00467F"/>
              </a:solidFill>
            </a:endParaRPr>
          </a:p>
          <a:p>
            <a:r>
              <a:rPr lang="en-US" sz="1800" dirty="0">
                <a:solidFill>
                  <a:srgbClr val="4B4B4B"/>
                </a:solidFill>
              </a:rPr>
              <a:t>150,000 SF</a:t>
            </a:r>
          </a:p>
          <a:p>
            <a:r>
              <a:rPr lang="en-US" sz="1800" dirty="0">
                <a:solidFill>
                  <a:srgbClr val="4B4B4B"/>
                </a:solidFill>
              </a:rPr>
              <a:t>8655 W. Higgins Road</a:t>
            </a:r>
          </a:p>
          <a:p>
            <a:r>
              <a:rPr lang="en-US" sz="1800" dirty="0">
                <a:solidFill>
                  <a:srgbClr val="4B4B4B"/>
                </a:solidFill>
              </a:rPr>
              <a:t>Chicago, IL</a:t>
            </a:r>
          </a:p>
          <a:p>
            <a:endParaRPr lang="en-US" sz="1800" b="1" dirty="0">
              <a:solidFill>
                <a:srgbClr val="4B4B4B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CDB7FA-7C3C-4633-9E69-82877D865901}"/>
              </a:ext>
            </a:extLst>
          </p:cNvPr>
          <p:cNvSpPr txBox="1"/>
          <p:nvPr/>
        </p:nvSpPr>
        <p:spPr>
          <a:xfrm>
            <a:off x="4152754" y="4850077"/>
            <a:ext cx="30187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67F"/>
                </a:solidFill>
              </a:rPr>
              <a:t>AMERICAN ACADEMY OF PEDIATICS</a:t>
            </a:r>
            <a:endParaRPr lang="en-US" sz="2000" dirty="0">
              <a:solidFill>
                <a:srgbClr val="00467F"/>
              </a:solidFill>
            </a:endParaRPr>
          </a:p>
          <a:p>
            <a:r>
              <a:rPr lang="en-US" sz="1800" dirty="0">
                <a:solidFill>
                  <a:srgbClr val="4B4B4B"/>
                </a:solidFill>
              </a:rPr>
              <a:t>193,000 SF</a:t>
            </a:r>
          </a:p>
          <a:p>
            <a:r>
              <a:rPr lang="en-US" sz="1800" dirty="0">
                <a:solidFill>
                  <a:srgbClr val="4B4B4B"/>
                </a:solidFill>
              </a:rPr>
              <a:t>Itasca, IL</a:t>
            </a:r>
          </a:p>
          <a:p>
            <a:endParaRPr lang="en-US" sz="1800" b="1" dirty="0">
              <a:solidFill>
                <a:srgbClr val="4B4B4B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175C70-CE2D-41BB-A0C5-6804A76F1130}"/>
              </a:ext>
            </a:extLst>
          </p:cNvPr>
          <p:cNvSpPr txBox="1"/>
          <p:nvPr/>
        </p:nvSpPr>
        <p:spPr>
          <a:xfrm>
            <a:off x="592692" y="6795267"/>
            <a:ext cx="37429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67F"/>
                </a:solidFill>
              </a:rPr>
              <a:t>MCSHANE DEVELOPMENT COMPANY / METLIFE REAL ESTATE INVESTORS’ HUNTINGTON 90</a:t>
            </a:r>
            <a:endParaRPr lang="en-US" sz="2000" dirty="0">
              <a:solidFill>
                <a:srgbClr val="00467F"/>
              </a:solidFill>
            </a:endParaRPr>
          </a:p>
          <a:p>
            <a:r>
              <a:rPr lang="en-US" sz="1800" dirty="0">
                <a:solidFill>
                  <a:srgbClr val="4B4B4B"/>
                </a:solidFill>
              </a:rPr>
              <a:t>New Business Park</a:t>
            </a:r>
          </a:p>
          <a:p>
            <a:r>
              <a:rPr lang="en-US" sz="1800" dirty="0">
                <a:solidFill>
                  <a:srgbClr val="4B4B4B"/>
                </a:solidFill>
              </a:rPr>
              <a:t>Hoffman Estates, IL</a:t>
            </a:r>
          </a:p>
          <a:p>
            <a:endParaRPr lang="en-US" sz="1800" b="1" dirty="0">
              <a:solidFill>
                <a:srgbClr val="4B4B4B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06CF03-5C37-4EC0-B520-D625F4E7E4ED}"/>
              </a:ext>
            </a:extLst>
          </p:cNvPr>
          <p:cNvSpPr/>
          <p:nvPr/>
        </p:nvSpPr>
        <p:spPr>
          <a:xfrm>
            <a:off x="196814" y="6882894"/>
            <a:ext cx="317500" cy="3341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53E2FC-F2F2-4851-9537-03AC8CA634EE}"/>
              </a:ext>
            </a:extLst>
          </p:cNvPr>
          <p:cNvSpPr/>
          <p:nvPr/>
        </p:nvSpPr>
        <p:spPr>
          <a:xfrm>
            <a:off x="159017" y="4936525"/>
            <a:ext cx="317500" cy="3341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0C4DF69-70C1-450C-882C-2763EA1B86F4}"/>
              </a:ext>
            </a:extLst>
          </p:cNvPr>
          <p:cNvSpPr/>
          <p:nvPr/>
        </p:nvSpPr>
        <p:spPr>
          <a:xfrm>
            <a:off x="3801888" y="4930537"/>
            <a:ext cx="317500" cy="3341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14BDC-6D9C-474D-8403-ED244130B3F3}"/>
              </a:ext>
            </a:extLst>
          </p:cNvPr>
          <p:cNvSpPr txBox="1"/>
          <p:nvPr/>
        </p:nvSpPr>
        <p:spPr>
          <a:xfrm>
            <a:off x="462062" y="4092118"/>
            <a:ext cx="6213058" cy="92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67F"/>
                </a:solidFill>
              </a:rPr>
              <a:t>Ongoing Build-to-Suits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062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" b="5648"/>
          <a:stretch/>
        </p:blipFill>
        <p:spPr bwMode="auto">
          <a:xfrm>
            <a:off x="5335476" y="1455877"/>
            <a:ext cx="9925755" cy="810722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40257"/>
              </p:ext>
            </p:extLst>
          </p:nvPr>
        </p:nvGraphicFramePr>
        <p:xfrm>
          <a:off x="5442022" y="1527642"/>
          <a:ext cx="2139040" cy="14665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00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344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  <a:latin typeface="+mj-lt"/>
                        </a:rPr>
                        <a:t>OVERALL</a:t>
                      </a:r>
                      <a:r>
                        <a:rPr lang="en-US" sz="1050" baseline="0" dirty="0">
                          <a:solidFill>
                            <a:schemeClr val="bg1"/>
                          </a:solidFill>
                          <a:latin typeface="+mj-lt"/>
                        </a:rPr>
                        <a:t> CBD</a:t>
                      </a:r>
                      <a:endParaRPr lang="en-US" sz="105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12.7%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QTR ABSORPTION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245,552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275,814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$39.22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" name="Title 1"/>
          <p:cNvSpPr txBox="1">
            <a:spLocks/>
          </p:cNvSpPr>
          <p:nvPr/>
        </p:nvSpPr>
        <p:spPr>
          <a:xfrm>
            <a:off x="178998" y="277751"/>
            <a:ext cx="12665088" cy="803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63590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6pPr>
            <a:lvl7pPr marL="1271814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7pPr>
            <a:lvl8pPr marL="1907720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8pPr>
            <a:lvl9pPr marL="254362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4000" dirty="0"/>
              <a:t>Chicago CBD: Vacancy Rates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5E788-E4AE-461F-AD43-B2AAE635F9C3}"/>
              </a:ext>
            </a:extLst>
          </p:cNvPr>
          <p:cNvSpPr txBox="1"/>
          <p:nvPr/>
        </p:nvSpPr>
        <p:spPr>
          <a:xfrm>
            <a:off x="462062" y="1283802"/>
            <a:ext cx="3841714" cy="899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67F"/>
                </a:solidFill>
              </a:rPr>
              <a:t>Submarket Boundaries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sz="1400" b="1" dirty="0">
                <a:solidFill>
                  <a:srgbClr val="00467F"/>
                </a:solidFill>
              </a:rPr>
              <a:t>Central Loop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(N) Chicago River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(S) Van Buren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(E) State Street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(W) Wells Street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b="1" dirty="0">
                <a:solidFill>
                  <a:srgbClr val="00467F"/>
                </a:solidFill>
              </a:rPr>
              <a:t>East Loop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(N) Chicago River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(S) Van Buren Street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(E) Lake Michigan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(W) State Street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b="1" dirty="0">
                <a:solidFill>
                  <a:srgbClr val="00467F"/>
                </a:solidFill>
              </a:rPr>
              <a:t>North Michigan Avenue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(N) Oak Street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(S) Chicago River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(E) Lake Michigan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(W) State Street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b="1" dirty="0">
                <a:solidFill>
                  <a:srgbClr val="00467F"/>
                </a:solidFill>
              </a:rPr>
              <a:t>River North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(N) Oak Street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(S) Chicago River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(E) State Street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(W) Chicago River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b="1" dirty="0">
                <a:solidFill>
                  <a:srgbClr val="00467F"/>
                </a:solidFill>
              </a:rPr>
              <a:t>West Loop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(N) Kinzie Street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(S) Van Buren Street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(E) Wells Street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(W) Halsted Street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b="1" dirty="0">
                <a:solidFill>
                  <a:srgbClr val="00467F"/>
                </a:solidFill>
              </a:rPr>
              <a:t>Fulton Market</a:t>
            </a:r>
          </a:p>
          <a:p>
            <a:r>
              <a:rPr lang="en-US" sz="1400" dirty="0">
                <a:solidFill>
                  <a:srgbClr val="4B4B4B"/>
                </a:solidFill>
              </a:rPr>
              <a:t>(N) Grand Avenue</a:t>
            </a:r>
          </a:p>
          <a:p>
            <a:r>
              <a:rPr lang="en-US" sz="1400" dirty="0">
                <a:solidFill>
                  <a:srgbClr val="4B4B4B"/>
                </a:solidFill>
              </a:rPr>
              <a:t>(S) Washington Boulevard</a:t>
            </a:r>
          </a:p>
          <a:p>
            <a:r>
              <a:rPr lang="en-US" sz="1400" dirty="0">
                <a:solidFill>
                  <a:srgbClr val="4B4B4B"/>
                </a:solidFill>
              </a:rPr>
              <a:t>(E) Halsted Street</a:t>
            </a:r>
          </a:p>
          <a:p>
            <a:r>
              <a:rPr lang="en-US" sz="1400" dirty="0">
                <a:solidFill>
                  <a:srgbClr val="4B4B4B"/>
                </a:solidFill>
              </a:rPr>
              <a:t>(W) Ashland Avenue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0D85C7-2141-417C-9572-B59158DFF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75257"/>
              </p:ext>
            </p:extLst>
          </p:nvPr>
        </p:nvGraphicFramePr>
        <p:xfrm>
          <a:off x="8204447" y="7770929"/>
          <a:ext cx="2154741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48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CENTRAL LOOP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QTR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-170,945 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-739,470</a:t>
                      </a:r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$37.56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144E114-F685-4451-A881-EEB04C305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5779"/>
              </p:ext>
            </p:extLst>
          </p:nvPr>
        </p:nvGraphicFramePr>
        <p:xfrm>
          <a:off x="10567942" y="6684609"/>
          <a:ext cx="2276144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2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EAST</a:t>
                      </a: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LOOP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12.9%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QTR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29,244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-80,577</a:t>
                      </a:r>
                      <a:endParaRPr lang="en-US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$34.90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018274B-5F8B-4765-ADCB-AE26F4F01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562176"/>
              </p:ext>
            </p:extLst>
          </p:nvPr>
        </p:nvGraphicFramePr>
        <p:xfrm>
          <a:off x="12020872" y="3313553"/>
          <a:ext cx="2164360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5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NORTH MICHIGAN</a:t>
                      </a: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AVENUE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7.5%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QTR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7,671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223,503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$36.17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133DB54-D5D1-46D1-817E-5B3A754BE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91711"/>
              </p:ext>
            </p:extLst>
          </p:nvPr>
        </p:nvGraphicFramePr>
        <p:xfrm>
          <a:off x="8492479" y="3313553"/>
          <a:ext cx="2212485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RIVER</a:t>
                      </a: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NORTH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9.7%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QTR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51,061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-53,281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$41.83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952C544-50A9-4D90-AB8F-29DD8B241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40427"/>
              </p:ext>
            </p:extLst>
          </p:nvPr>
        </p:nvGraphicFramePr>
        <p:xfrm>
          <a:off x="5366340" y="4481487"/>
          <a:ext cx="2214722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6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WEST LOOP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14.1%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QTR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282,342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833,206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$42.69 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6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" b="5648"/>
          <a:stretch/>
        </p:blipFill>
        <p:spPr bwMode="auto">
          <a:xfrm>
            <a:off x="5335476" y="1455877"/>
            <a:ext cx="9925755" cy="810722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178998" y="277751"/>
            <a:ext cx="12665088" cy="803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63590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6pPr>
            <a:lvl7pPr marL="1271814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7pPr>
            <a:lvl8pPr marL="1907720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8pPr>
            <a:lvl9pPr marL="254362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4000" dirty="0"/>
              <a:t>Chicago CBD: Existing Situation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5E788-E4AE-461F-AD43-B2AAE635F9C3}"/>
              </a:ext>
            </a:extLst>
          </p:cNvPr>
          <p:cNvSpPr txBox="1"/>
          <p:nvPr/>
        </p:nvSpPr>
        <p:spPr>
          <a:xfrm>
            <a:off x="462062" y="1283802"/>
            <a:ext cx="4183090" cy="668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67F"/>
                </a:solidFill>
              </a:rPr>
              <a:t>Rental Rates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sz="2000" b="1" dirty="0">
                <a:solidFill>
                  <a:srgbClr val="00467F"/>
                </a:solidFill>
              </a:rPr>
              <a:t>New Construction (Class A/Trophy)</a:t>
            </a:r>
            <a:br>
              <a:rPr lang="en-US" sz="2000" dirty="0">
                <a:solidFill>
                  <a:srgbClr val="4B4B4B"/>
                </a:solidFill>
              </a:rPr>
            </a:br>
            <a:r>
              <a:rPr lang="en-US" sz="2000" dirty="0">
                <a:solidFill>
                  <a:srgbClr val="4B4B4B"/>
                </a:solidFill>
              </a:rPr>
              <a:t>$60-65 per RSF</a:t>
            </a:r>
          </a:p>
          <a:p>
            <a:endParaRPr lang="en-US" sz="2000" dirty="0">
              <a:solidFill>
                <a:srgbClr val="4B4B4B"/>
              </a:solidFill>
            </a:endParaRPr>
          </a:p>
          <a:p>
            <a:r>
              <a:rPr lang="en-US" sz="2000" b="1" dirty="0">
                <a:solidFill>
                  <a:srgbClr val="00467F"/>
                </a:solidFill>
              </a:rPr>
              <a:t>Built in the 2000’s (Class A) </a:t>
            </a:r>
          </a:p>
          <a:p>
            <a:r>
              <a:rPr lang="en-US" sz="2000" dirty="0">
                <a:solidFill>
                  <a:srgbClr val="4B4B4B"/>
                </a:solidFill>
              </a:rPr>
              <a:t>$50-55 per RSF</a:t>
            </a:r>
          </a:p>
          <a:p>
            <a:endParaRPr lang="en-US" sz="2000" dirty="0">
              <a:solidFill>
                <a:srgbClr val="4B4B4B"/>
              </a:solidFill>
            </a:endParaRPr>
          </a:p>
          <a:p>
            <a:r>
              <a:rPr lang="en-US" sz="2000" b="1" dirty="0">
                <a:solidFill>
                  <a:srgbClr val="00467F"/>
                </a:solidFill>
              </a:rPr>
              <a:t>80’s and 90’s Construction (Class A) </a:t>
            </a:r>
          </a:p>
          <a:p>
            <a:r>
              <a:rPr lang="en-US" sz="2000" dirty="0">
                <a:solidFill>
                  <a:srgbClr val="4B4B4B"/>
                </a:solidFill>
              </a:rPr>
              <a:t>$40-45 per RSF</a:t>
            </a:r>
          </a:p>
          <a:p>
            <a:endParaRPr lang="en-US" sz="2000" dirty="0">
              <a:solidFill>
                <a:srgbClr val="4B4B4B"/>
              </a:solidFill>
            </a:endParaRPr>
          </a:p>
          <a:p>
            <a:r>
              <a:rPr lang="en-US" sz="2000" b="1" dirty="0">
                <a:solidFill>
                  <a:srgbClr val="00467F"/>
                </a:solidFill>
              </a:rPr>
              <a:t>70’s Construction (Class B) </a:t>
            </a:r>
          </a:p>
          <a:p>
            <a:r>
              <a:rPr lang="en-US" sz="2000" dirty="0">
                <a:solidFill>
                  <a:srgbClr val="4B4B4B"/>
                </a:solidFill>
              </a:rPr>
              <a:t>$35-40 per RSF</a:t>
            </a:r>
          </a:p>
          <a:p>
            <a:endParaRPr lang="en-US" sz="2000" b="1" dirty="0">
              <a:solidFill>
                <a:srgbClr val="4B4B4B"/>
              </a:solidFill>
            </a:endParaRPr>
          </a:p>
          <a:p>
            <a:r>
              <a:rPr lang="en-US" sz="2000" b="1" dirty="0">
                <a:solidFill>
                  <a:srgbClr val="00467F"/>
                </a:solidFill>
              </a:rPr>
              <a:t>Art Deco Rehabbed (LaSalle Street, Civic Opera)</a:t>
            </a:r>
          </a:p>
          <a:p>
            <a:r>
              <a:rPr lang="en-US" sz="2000" dirty="0">
                <a:solidFill>
                  <a:srgbClr val="4B4B4B"/>
                </a:solidFill>
              </a:rPr>
              <a:t>$30-35 per RSF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833F2EB-F8F4-47DA-869C-273D166C8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460327"/>
              </p:ext>
            </p:extLst>
          </p:nvPr>
        </p:nvGraphicFramePr>
        <p:xfrm>
          <a:off x="5442022" y="1527642"/>
          <a:ext cx="2139040" cy="14665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00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344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  <a:latin typeface="+mj-lt"/>
                        </a:rPr>
                        <a:t>OVERALL</a:t>
                      </a:r>
                      <a:r>
                        <a:rPr lang="en-US" sz="1050" baseline="0" dirty="0">
                          <a:solidFill>
                            <a:schemeClr val="bg1"/>
                          </a:solidFill>
                          <a:latin typeface="+mj-lt"/>
                        </a:rPr>
                        <a:t> CBD</a:t>
                      </a:r>
                      <a:endParaRPr lang="en-US" sz="105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12.7%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QTR ABSORPTION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245,552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275,814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$39.22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A9D4AD-8C4A-4467-A84C-1AD3605E8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71870"/>
              </p:ext>
            </p:extLst>
          </p:nvPr>
        </p:nvGraphicFramePr>
        <p:xfrm>
          <a:off x="8204447" y="7770929"/>
          <a:ext cx="2154741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48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CENTRAL LOOP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QTR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-170,945 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-739,470</a:t>
                      </a:r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$37.56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FFFA246-B75E-4B41-8320-F426AF7A2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8372"/>
              </p:ext>
            </p:extLst>
          </p:nvPr>
        </p:nvGraphicFramePr>
        <p:xfrm>
          <a:off x="10567942" y="6684609"/>
          <a:ext cx="2276144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2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EAST</a:t>
                      </a: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LOOP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12.9%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QTR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29,244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-80,577</a:t>
                      </a:r>
                      <a:endParaRPr lang="en-US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$34.90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BFEE184-20F6-4B6B-9446-E6CFEDB8B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44130"/>
              </p:ext>
            </p:extLst>
          </p:nvPr>
        </p:nvGraphicFramePr>
        <p:xfrm>
          <a:off x="12020872" y="3313553"/>
          <a:ext cx="2164360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5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NORTH MICHIGAN</a:t>
                      </a: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AVENUE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7.5%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QTR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7,671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223,503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$36.17</a:t>
                      </a:r>
                    </a:p>
                  </a:txBody>
                  <a:tcPr marL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3FE06D0-4D8A-4BB5-A9C3-7289C75FE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14416"/>
              </p:ext>
            </p:extLst>
          </p:nvPr>
        </p:nvGraphicFramePr>
        <p:xfrm>
          <a:off x="8492479" y="3313553"/>
          <a:ext cx="2212485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RIVER</a:t>
                      </a: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NORTH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9.7%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QTR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51,061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-53,281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$41.83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EE7CC49-0414-4C0C-B926-973222093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52339"/>
              </p:ext>
            </p:extLst>
          </p:nvPr>
        </p:nvGraphicFramePr>
        <p:xfrm>
          <a:off x="5366340" y="4481487"/>
          <a:ext cx="2214722" cy="14720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6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49"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+mj-lt"/>
                        </a:rPr>
                        <a:t>WEST LOOP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MARKET INDICATORS</a:t>
                      </a:r>
                    </a:p>
                  </a:txBody>
                  <a:tcPr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CURRENT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+mj-lt"/>
                        </a:rPr>
                        <a:t>Q3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2017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VACANCY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14.1%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QTR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282,342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YTD ABSORPTION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833,206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RENTAL RATE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46297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$42.69 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80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444 w lake street">
            <a:extLst>
              <a:ext uri="{FF2B5EF4-FFF2-40B4-BE49-F238E27FC236}">
                <a16:creationId xmlns:a16="http://schemas.microsoft.com/office/drawing/2014/main" id="{2D7846AF-B37A-41F9-9945-C60CCBFB5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4" r="14918"/>
          <a:stretch/>
        </p:blipFill>
        <p:spPr bwMode="auto">
          <a:xfrm>
            <a:off x="406771" y="1396964"/>
            <a:ext cx="4526608" cy="81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CD3C8-B425-4ACB-B99E-8660C97C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533" y="1396964"/>
            <a:ext cx="5953125" cy="81248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092883" y="3612779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13018719" y="2953361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4523792" y="4288253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178998" y="1248664"/>
            <a:ext cx="1143865" cy="114386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85" name="Oval 84"/>
          <p:cNvSpPr/>
          <p:nvPr/>
        </p:nvSpPr>
        <p:spPr>
          <a:xfrm>
            <a:off x="11068372" y="634651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92" name="Oval 91"/>
          <p:cNvSpPr/>
          <p:nvPr/>
        </p:nvSpPr>
        <p:spPr>
          <a:xfrm>
            <a:off x="13499608" y="848037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84" name="Oval 83"/>
          <p:cNvSpPr/>
          <p:nvPr/>
        </p:nvSpPr>
        <p:spPr>
          <a:xfrm>
            <a:off x="13510094" y="486038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07560BDB-1EA0-49C9-BC0A-78D498DAD2E2}"/>
              </a:ext>
            </a:extLst>
          </p:cNvPr>
          <p:cNvSpPr txBox="1">
            <a:spLocks/>
          </p:cNvSpPr>
          <p:nvPr/>
        </p:nvSpPr>
        <p:spPr>
          <a:xfrm>
            <a:off x="178998" y="277751"/>
            <a:ext cx="12665088" cy="803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63590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6pPr>
            <a:lvl7pPr marL="1271814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7pPr>
            <a:lvl8pPr marL="1907720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8pPr>
            <a:lvl9pPr marL="254362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4000" dirty="0"/>
              <a:t>Chicago CBD: New 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35BB0-B757-4F86-A27C-78BC88DA2F0F}"/>
              </a:ext>
            </a:extLst>
          </p:cNvPr>
          <p:cNvSpPr txBox="1"/>
          <p:nvPr/>
        </p:nvSpPr>
        <p:spPr>
          <a:xfrm>
            <a:off x="5254752" y="1343557"/>
            <a:ext cx="374294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67F"/>
                </a:solidFill>
              </a:rPr>
              <a:t>444 W. LAKE (River Point)</a:t>
            </a:r>
            <a:endParaRPr lang="en-US" sz="2000" dirty="0">
              <a:solidFill>
                <a:srgbClr val="00467F"/>
              </a:solidFill>
            </a:endParaRPr>
          </a:p>
          <a:p>
            <a:r>
              <a:rPr lang="en-US" sz="1800" dirty="0">
                <a:solidFill>
                  <a:srgbClr val="4B4B4B"/>
                </a:solidFill>
              </a:rPr>
              <a:t>1,081,702 SF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Completion:</a:t>
            </a:r>
          </a:p>
          <a:p>
            <a:r>
              <a:rPr lang="en-US" sz="1800" dirty="0">
                <a:solidFill>
                  <a:srgbClr val="4B4B4B"/>
                </a:solidFill>
              </a:rPr>
              <a:t>December 2016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Developer: </a:t>
            </a:r>
            <a:r>
              <a:rPr lang="en-US" sz="1800" dirty="0">
                <a:solidFill>
                  <a:srgbClr val="4B4B4B"/>
                </a:solidFill>
              </a:rPr>
              <a:t>Ivanhoe Cambridge/ Hines/Levy Joint Venture</a:t>
            </a:r>
            <a:br>
              <a:rPr lang="en-US" sz="1800" dirty="0">
                <a:solidFill>
                  <a:srgbClr val="4B4B4B"/>
                </a:solidFill>
              </a:rPr>
            </a:br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Stories: </a:t>
            </a:r>
            <a:r>
              <a:rPr lang="en-US" sz="1800" dirty="0">
                <a:solidFill>
                  <a:srgbClr val="4B4B4B"/>
                </a:solidFill>
              </a:rPr>
              <a:t>52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Asking Net Rents:  </a:t>
            </a:r>
          </a:p>
          <a:p>
            <a:r>
              <a:rPr lang="en-US" sz="1800" dirty="0">
                <a:solidFill>
                  <a:srgbClr val="4B4B4B"/>
                </a:solidFill>
              </a:rPr>
              <a:t>$35.00-$46.00/SF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Anchor Tenants: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4B4B"/>
                </a:solidFill>
              </a:rPr>
              <a:t>McDermott Will &amp; Emery: 206,000 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4B4B"/>
                </a:solidFill>
              </a:rPr>
              <a:t>DLA Piper: 152,000 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4B4B"/>
                </a:solidFill>
              </a:rPr>
              <a:t>Mead Johnson: 78,000 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4B4B"/>
                </a:solidFill>
              </a:rPr>
              <a:t>Morton Salt:  53,000 SF</a:t>
            </a:r>
          </a:p>
        </p:txBody>
      </p:sp>
    </p:spTree>
    <p:extLst>
      <p:ext uri="{BB962C8B-B14F-4D97-AF65-F5344CB8AC3E}">
        <p14:creationId xmlns:p14="http://schemas.microsoft.com/office/powerpoint/2010/main" val="348926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hicagoarchitecture.org/wp-content/uploads/2017/04/2_150-North-Riverside_Overall-663x1024.jpg">
            <a:extLst>
              <a:ext uri="{FF2B5EF4-FFF2-40B4-BE49-F238E27FC236}">
                <a16:creationId xmlns:a16="http://schemas.microsoft.com/office/drawing/2014/main" id="{02493778-3B4F-437C-95A1-339BF485F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r="8719"/>
          <a:stretch/>
        </p:blipFill>
        <p:spPr bwMode="auto">
          <a:xfrm>
            <a:off x="422117" y="1407414"/>
            <a:ext cx="4426117" cy="81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CD3C8-B425-4ACB-B99E-8660C97C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533" y="1396964"/>
            <a:ext cx="5953125" cy="81248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092883" y="3612779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13018719" y="2953361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4523792" y="4288253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178998" y="1248664"/>
            <a:ext cx="1143865" cy="114386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85" name="Oval 84"/>
          <p:cNvSpPr/>
          <p:nvPr/>
        </p:nvSpPr>
        <p:spPr>
          <a:xfrm>
            <a:off x="11068372" y="634651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92" name="Oval 91"/>
          <p:cNvSpPr/>
          <p:nvPr/>
        </p:nvSpPr>
        <p:spPr>
          <a:xfrm>
            <a:off x="13499608" y="848037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84" name="Oval 83"/>
          <p:cNvSpPr/>
          <p:nvPr/>
        </p:nvSpPr>
        <p:spPr>
          <a:xfrm>
            <a:off x="13510094" y="486038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07560BDB-1EA0-49C9-BC0A-78D498DAD2E2}"/>
              </a:ext>
            </a:extLst>
          </p:cNvPr>
          <p:cNvSpPr txBox="1">
            <a:spLocks/>
          </p:cNvSpPr>
          <p:nvPr/>
        </p:nvSpPr>
        <p:spPr>
          <a:xfrm>
            <a:off x="178998" y="277751"/>
            <a:ext cx="12665088" cy="803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63590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6pPr>
            <a:lvl7pPr marL="1271814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7pPr>
            <a:lvl8pPr marL="1907720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8pPr>
            <a:lvl9pPr marL="254362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4000" dirty="0"/>
              <a:t>Chicago CBD: New 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35BB0-B757-4F86-A27C-78BC88DA2F0F}"/>
              </a:ext>
            </a:extLst>
          </p:cNvPr>
          <p:cNvSpPr txBox="1"/>
          <p:nvPr/>
        </p:nvSpPr>
        <p:spPr>
          <a:xfrm>
            <a:off x="5254752" y="1343557"/>
            <a:ext cx="374294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67F"/>
                </a:solidFill>
              </a:rPr>
              <a:t>150 N. RIVERSIDE</a:t>
            </a:r>
            <a:endParaRPr lang="en-US" sz="2000" dirty="0">
              <a:solidFill>
                <a:srgbClr val="00467F"/>
              </a:solidFill>
            </a:endParaRPr>
          </a:p>
          <a:p>
            <a:r>
              <a:rPr lang="en-US" sz="1800" dirty="0">
                <a:solidFill>
                  <a:srgbClr val="4B4B4B"/>
                </a:solidFill>
              </a:rPr>
              <a:t>1,284,404 SF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Completion:</a:t>
            </a:r>
          </a:p>
          <a:p>
            <a:r>
              <a:rPr lang="en-US" sz="1800" dirty="0">
                <a:solidFill>
                  <a:srgbClr val="4B4B4B"/>
                </a:solidFill>
              </a:rPr>
              <a:t>February 2017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Developer:  </a:t>
            </a:r>
          </a:p>
          <a:p>
            <a:r>
              <a:rPr lang="en-US" sz="1800" dirty="0">
                <a:solidFill>
                  <a:srgbClr val="4B4B4B"/>
                </a:solidFill>
              </a:rPr>
              <a:t>Riverside Investments (J. O’Donnell)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Stories:  </a:t>
            </a:r>
            <a:r>
              <a:rPr lang="en-US" sz="1800" dirty="0">
                <a:solidFill>
                  <a:srgbClr val="4B4B4B"/>
                </a:solidFill>
              </a:rPr>
              <a:t>54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Asking Net Rents:  </a:t>
            </a:r>
          </a:p>
          <a:p>
            <a:r>
              <a:rPr lang="en-US" sz="1800" dirty="0">
                <a:solidFill>
                  <a:srgbClr val="4B4B4B"/>
                </a:solidFill>
              </a:rPr>
              <a:t>$33.00-$40.00/SF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Anchor Tenants: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4B4B"/>
                </a:solidFill>
              </a:rPr>
              <a:t>William Blair: 347,000 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4B4B"/>
                </a:solidFill>
              </a:rPr>
              <a:t>Hyatt Hotels Corp: 271,000 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4B4B"/>
                </a:solidFill>
              </a:rPr>
              <a:t>Polsinelli Law Firm: 112,000 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4B4B"/>
                </a:solidFill>
              </a:rPr>
              <a:t>Navigant: 111,000 SF</a:t>
            </a:r>
          </a:p>
        </p:txBody>
      </p:sp>
    </p:spTree>
    <p:extLst>
      <p:ext uri="{BB962C8B-B14F-4D97-AF65-F5344CB8AC3E}">
        <p14:creationId xmlns:p14="http://schemas.microsoft.com/office/powerpoint/2010/main" val="131268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151 n franklin">
            <a:extLst>
              <a:ext uri="{FF2B5EF4-FFF2-40B4-BE49-F238E27FC236}">
                <a16:creationId xmlns:a16="http://schemas.microsoft.com/office/drawing/2014/main" id="{AA81907B-D188-4630-AC6B-297A0DCA9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r="30213"/>
          <a:stretch/>
        </p:blipFill>
        <p:spPr bwMode="auto">
          <a:xfrm>
            <a:off x="438912" y="1396964"/>
            <a:ext cx="4365157" cy="81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CD3C8-B425-4ACB-B99E-8660C97C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533" y="1396964"/>
            <a:ext cx="5953125" cy="81248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092883" y="3612779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13018719" y="2953361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4523792" y="4288253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178998" y="1248664"/>
            <a:ext cx="1143865" cy="114386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85" name="Oval 84"/>
          <p:cNvSpPr/>
          <p:nvPr/>
        </p:nvSpPr>
        <p:spPr>
          <a:xfrm>
            <a:off x="11068372" y="634651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92" name="Oval 91"/>
          <p:cNvSpPr/>
          <p:nvPr/>
        </p:nvSpPr>
        <p:spPr>
          <a:xfrm>
            <a:off x="13499608" y="848037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84" name="Oval 83"/>
          <p:cNvSpPr/>
          <p:nvPr/>
        </p:nvSpPr>
        <p:spPr>
          <a:xfrm>
            <a:off x="13510094" y="486038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07560BDB-1EA0-49C9-BC0A-78D498DAD2E2}"/>
              </a:ext>
            </a:extLst>
          </p:cNvPr>
          <p:cNvSpPr txBox="1">
            <a:spLocks/>
          </p:cNvSpPr>
          <p:nvPr/>
        </p:nvSpPr>
        <p:spPr>
          <a:xfrm>
            <a:off x="178998" y="277751"/>
            <a:ext cx="12665088" cy="803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63590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6pPr>
            <a:lvl7pPr marL="1271814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7pPr>
            <a:lvl8pPr marL="1907720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8pPr>
            <a:lvl9pPr marL="254362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4000" dirty="0"/>
              <a:t>Chicago CBD: New 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35BB0-B757-4F86-A27C-78BC88DA2F0F}"/>
              </a:ext>
            </a:extLst>
          </p:cNvPr>
          <p:cNvSpPr txBox="1"/>
          <p:nvPr/>
        </p:nvSpPr>
        <p:spPr>
          <a:xfrm>
            <a:off x="5254752" y="1343557"/>
            <a:ext cx="374294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67F"/>
                </a:solidFill>
              </a:rPr>
              <a:t>151 N. FRANKLIN (CNA Center)</a:t>
            </a:r>
            <a:endParaRPr lang="en-US" sz="2000" dirty="0">
              <a:solidFill>
                <a:srgbClr val="00467F"/>
              </a:solidFill>
            </a:endParaRPr>
          </a:p>
          <a:p>
            <a:r>
              <a:rPr lang="en-US" sz="1800" dirty="0">
                <a:solidFill>
                  <a:srgbClr val="4B4B4B"/>
                </a:solidFill>
              </a:rPr>
              <a:t>807,000 SF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Delivery:</a:t>
            </a:r>
          </a:p>
          <a:p>
            <a:r>
              <a:rPr lang="en-US" sz="1800" dirty="0">
                <a:solidFill>
                  <a:srgbClr val="4B4B4B"/>
                </a:solidFill>
              </a:rPr>
              <a:t>June 2018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Developer:  </a:t>
            </a:r>
          </a:p>
          <a:p>
            <a:r>
              <a:rPr lang="en-US" sz="1800" dirty="0">
                <a:solidFill>
                  <a:srgbClr val="4B4B4B"/>
                </a:solidFill>
              </a:rPr>
              <a:t>John Buck Company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dirty="0">
                <a:solidFill>
                  <a:srgbClr val="4B4B4B"/>
                </a:solidFill>
              </a:rPr>
              <a:t>Stories:  35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Asking Net Rents:  </a:t>
            </a:r>
          </a:p>
          <a:p>
            <a:r>
              <a:rPr lang="en-US" sz="1800" dirty="0">
                <a:solidFill>
                  <a:srgbClr val="4B4B4B"/>
                </a:solidFill>
              </a:rPr>
              <a:t>$31.00-$40.00/SF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Anchor Tenants: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4B4B"/>
                </a:solidFill>
              </a:rPr>
              <a:t>CNA Insurance: 274,000 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4B4B"/>
                </a:solidFill>
              </a:rPr>
              <a:t>Hinshaw &amp; Culbertson:  92,000 SF</a:t>
            </a:r>
          </a:p>
        </p:txBody>
      </p:sp>
    </p:spTree>
    <p:extLst>
      <p:ext uri="{BB962C8B-B14F-4D97-AF65-F5344CB8AC3E}">
        <p14:creationId xmlns:p14="http://schemas.microsoft.com/office/powerpoint/2010/main" val="184496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1.squarespace.com/static/55886013e4b0562ee8ffd233/56fa9fb6cf80a1aaafe5050b/56faa36b8259b542f1b41a32/1459266415145/625+W+Adams.jpg?format=500w">
            <a:extLst>
              <a:ext uri="{FF2B5EF4-FFF2-40B4-BE49-F238E27FC236}">
                <a16:creationId xmlns:a16="http://schemas.microsoft.com/office/drawing/2014/main" id="{EA817AD2-F3C4-441E-884A-D579DB804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r="2769"/>
          <a:stretch/>
        </p:blipFill>
        <p:spPr bwMode="auto">
          <a:xfrm>
            <a:off x="243709" y="1525180"/>
            <a:ext cx="4876340" cy="78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CD3C8-B425-4ACB-B99E-8660C97C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533" y="1396964"/>
            <a:ext cx="5953125" cy="81248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092883" y="3612779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13018719" y="2953361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4523792" y="4288253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178998" y="1248664"/>
            <a:ext cx="1143865" cy="114386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85" name="Oval 84"/>
          <p:cNvSpPr/>
          <p:nvPr/>
        </p:nvSpPr>
        <p:spPr>
          <a:xfrm>
            <a:off x="11068372" y="634651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92" name="Oval 91"/>
          <p:cNvSpPr/>
          <p:nvPr/>
        </p:nvSpPr>
        <p:spPr>
          <a:xfrm>
            <a:off x="13499608" y="848037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84" name="Oval 83"/>
          <p:cNvSpPr/>
          <p:nvPr/>
        </p:nvSpPr>
        <p:spPr>
          <a:xfrm>
            <a:off x="13510094" y="486038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07560BDB-1EA0-49C9-BC0A-78D498DAD2E2}"/>
              </a:ext>
            </a:extLst>
          </p:cNvPr>
          <p:cNvSpPr txBox="1">
            <a:spLocks/>
          </p:cNvSpPr>
          <p:nvPr/>
        </p:nvSpPr>
        <p:spPr>
          <a:xfrm>
            <a:off x="178998" y="277751"/>
            <a:ext cx="12665088" cy="803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63590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6pPr>
            <a:lvl7pPr marL="1271814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7pPr>
            <a:lvl8pPr marL="1907720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8pPr>
            <a:lvl9pPr marL="254362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4000" dirty="0"/>
              <a:t>Chicago CBD: New 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35BB0-B757-4F86-A27C-78BC88DA2F0F}"/>
              </a:ext>
            </a:extLst>
          </p:cNvPr>
          <p:cNvSpPr txBox="1"/>
          <p:nvPr/>
        </p:nvSpPr>
        <p:spPr>
          <a:xfrm>
            <a:off x="5254752" y="1343557"/>
            <a:ext cx="37429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67F"/>
                </a:solidFill>
              </a:rPr>
              <a:t>625 W. ADAMS</a:t>
            </a:r>
            <a:endParaRPr lang="en-US" sz="2000" dirty="0">
              <a:solidFill>
                <a:srgbClr val="00467F"/>
              </a:solidFill>
            </a:endParaRPr>
          </a:p>
          <a:p>
            <a:r>
              <a:rPr lang="en-US" sz="1800" dirty="0">
                <a:solidFill>
                  <a:srgbClr val="4B4B4B"/>
                </a:solidFill>
              </a:rPr>
              <a:t>443,645 SF</a:t>
            </a:r>
          </a:p>
          <a:p>
            <a:endParaRPr lang="en-US" sz="1800" b="1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Delivery:</a:t>
            </a:r>
          </a:p>
          <a:p>
            <a:r>
              <a:rPr lang="en-US" sz="1800" dirty="0">
                <a:solidFill>
                  <a:srgbClr val="4B4B4B"/>
                </a:solidFill>
              </a:rPr>
              <a:t>June 2018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Developer:</a:t>
            </a:r>
          </a:p>
          <a:p>
            <a:r>
              <a:rPr lang="en-US" sz="1800" dirty="0">
                <a:solidFill>
                  <a:srgbClr val="4B4B4B"/>
                </a:solidFill>
              </a:rPr>
              <a:t>White Oak Realty &amp; CA Ventures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Stories:  </a:t>
            </a:r>
            <a:r>
              <a:rPr lang="en-US" sz="1800" dirty="0">
                <a:solidFill>
                  <a:srgbClr val="4B4B4B"/>
                </a:solidFill>
              </a:rPr>
              <a:t>20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Asking Net Rents:  </a:t>
            </a:r>
          </a:p>
          <a:p>
            <a:r>
              <a:rPr lang="en-US" sz="1800" dirty="0">
                <a:solidFill>
                  <a:srgbClr val="4B4B4B"/>
                </a:solidFill>
              </a:rPr>
              <a:t>$32.00-$34.00/SF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Anchor Tenants: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4B4B"/>
                </a:solidFill>
              </a:rPr>
              <a:t>None (Building Speculative)</a:t>
            </a:r>
          </a:p>
        </p:txBody>
      </p:sp>
    </p:spTree>
    <p:extLst>
      <p:ext uri="{BB962C8B-B14F-4D97-AF65-F5344CB8AC3E}">
        <p14:creationId xmlns:p14="http://schemas.microsoft.com/office/powerpoint/2010/main" val="416303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vox-cdn.com/thumbor/8H42XMctT_HVW2spxZH7WowpM5c=/0x0:1206x970/1200x800/filters:focal(469x382:661x574)/cdn.vox-cdn.com/uploads/chorus_image/image/56735045/Screen_Shot_2017_09_06_at_11.21.35_AM.0.png">
            <a:extLst>
              <a:ext uri="{FF2B5EF4-FFF2-40B4-BE49-F238E27FC236}">
                <a16:creationId xmlns:a16="http://schemas.microsoft.com/office/drawing/2014/main" id="{88D3CCAD-F3C7-4AF3-9C85-0EB0DC81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0" y="1396963"/>
            <a:ext cx="7777793" cy="51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CD3C8-B425-4ACB-B99E-8660C97C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533" y="1396964"/>
            <a:ext cx="5953125" cy="81248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092883" y="3612779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13018719" y="2953361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4523792" y="4288253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178998" y="1248664"/>
            <a:ext cx="1143865" cy="114386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85" name="Oval 84"/>
          <p:cNvSpPr/>
          <p:nvPr/>
        </p:nvSpPr>
        <p:spPr>
          <a:xfrm>
            <a:off x="11068372" y="634651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92" name="Oval 91"/>
          <p:cNvSpPr/>
          <p:nvPr/>
        </p:nvSpPr>
        <p:spPr>
          <a:xfrm>
            <a:off x="13499608" y="848037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84" name="Oval 83"/>
          <p:cNvSpPr/>
          <p:nvPr/>
        </p:nvSpPr>
        <p:spPr>
          <a:xfrm>
            <a:off x="13510094" y="486038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07560BDB-1EA0-49C9-BC0A-78D498DAD2E2}"/>
              </a:ext>
            </a:extLst>
          </p:cNvPr>
          <p:cNvSpPr txBox="1">
            <a:spLocks/>
          </p:cNvSpPr>
          <p:nvPr/>
        </p:nvSpPr>
        <p:spPr>
          <a:xfrm>
            <a:off x="178998" y="277751"/>
            <a:ext cx="12665088" cy="803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63590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6pPr>
            <a:lvl7pPr marL="1271814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7pPr>
            <a:lvl8pPr marL="1907720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8pPr>
            <a:lvl9pPr marL="254362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4000" dirty="0"/>
              <a:t>Chicago CBD: New 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35BB0-B757-4F86-A27C-78BC88DA2F0F}"/>
              </a:ext>
            </a:extLst>
          </p:cNvPr>
          <p:cNvSpPr txBox="1"/>
          <p:nvPr/>
        </p:nvSpPr>
        <p:spPr>
          <a:xfrm>
            <a:off x="598110" y="6735775"/>
            <a:ext cx="55832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67F"/>
                </a:solidFill>
              </a:rPr>
              <a:t>OLD MAIN POST OFFICE (Renovation)</a:t>
            </a:r>
            <a:endParaRPr lang="en-US" sz="2000" dirty="0">
              <a:solidFill>
                <a:srgbClr val="00467F"/>
              </a:solidFill>
            </a:endParaRPr>
          </a:p>
          <a:p>
            <a:r>
              <a:rPr lang="en-US" sz="1800" dirty="0">
                <a:solidFill>
                  <a:srgbClr val="4B4B4B"/>
                </a:solidFill>
              </a:rPr>
              <a:t>2,500,000 SF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Delivery:</a:t>
            </a:r>
          </a:p>
          <a:p>
            <a:r>
              <a:rPr lang="en-US" sz="1800" dirty="0">
                <a:solidFill>
                  <a:srgbClr val="4B4B4B"/>
                </a:solidFill>
              </a:rPr>
              <a:t>2018/2019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Developer:  </a:t>
            </a:r>
          </a:p>
          <a:p>
            <a:r>
              <a:rPr lang="en-US" sz="1800" dirty="0">
                <a:solidFill>
                  <a:srgbClr val="4B4B4B"/>
                </a:solidFill>
              </a:rPr>
              <a:t>601 W Companies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Stories: </a:t>
            </a:r>
            <a:r>
              <a:rPr lang="en-US" sz="1800" dirty="0">
                <a:solidFill>
                  <a:srgbClr val="4B4B4B"/>
                </a:solidFill>
              </a:rPr>
              <a:t>9</a:t>
            </a:r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D6F24-8677-44F5-B515-FB1C70F5EC16}"/>
              </a:ext>
            </a:extLst>
          </p:cNvPr>
          <p:cNvSpPr txBox="1"/>
          <p:nvPr/>
        </p:nvSpPr>
        <p:spPr>
          <a:xfrm>
            <a:off x="3986784" y="7582160"/>
            <a:ext cx="33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4B4B4B"/>
                </a:solidFill>
              </a:rPr>
              <a:t>Asking Net Rents:  </a:t>
            </a:r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dirty="0">
                <a:solidFill>
                  <a:srgbClr val="4B4B4B"/>
                </a:solidFill>
              </a:rPr>
              <a:t>TBD</a:t>
            </a:r>
          </a:p>
          <a:p>
            <a:endParaRPr lang="en-US" sz="1800" b="1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Anchor Tenants: </a:t>
            </a:r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dirty="0">
                <a:solidFill>
                  <a:srgbClr val="4B4B4B"/>
                </a:solidFill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83289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110 n wacker chicago">
            <a:extLst>
              <a:ext uri="{FF2B5EF4-FFF2-40B4-BE49-F238E27FC236}">
                <a16:creationId xmlns:a16="http://schemas.microsoft.com/office/drawing/2014/main" id="{5275F7DF-3391-453E-A229-E0193AFDD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r="9597"/>
          <a:stretch/>
        </p:blipFill>
        <p:spPr bwMode="auto">
          <a:xfrm>
            <a:off x="437602" y="1343557"/>
            <a:ext cx="4332042" cy="81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CD3C8-B425-4ACB-B99E-8660C97C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533" y="1396964"/>
            <a:ext cx="5953125" cy="81248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092883" y="3612779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13018719" y="2953361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4523792" y="4288253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178998" y="1248664"/>
            <a:ext cx="1143865" cy="114386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6</a:t>
            </a:r>
          </a:p>
        </p:txBody>
      </p:sp>
      <p:sp>
        <p:nvSpPr>
          <p:cNvPr id="85" name="Oval 84"/>
          <p:cNvSpPr/>
          <p:nvPr/>
        </p:nvSpPr>
        <p:spPr>
          <a:xfrm>
            <a:off x="11068372" y="634651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92" name="Oval 91"/>
          <p:cNvSpPr/>
          <p:nvPr/>
        </p:nvSpPr>
        <p:spPr>
          <a:xfrm>
            <a:off x="13499608" y="848037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84" name="Oval 83"/>
          <p:cNvSpPr/>
          <p:nvPr/>
        </p:nvSpPr>
        <p:spPr>
          <a:xfrm>
            <a:off x="13510094" y="4860388"/>
            <a:ext cx="317500" cy="317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07560BDB-1EA0-49C9-BC0A-78D498DAD2E2}"/>
              </a:ext>
            </a:extLst>
          </p:cNvPr>
          <p:cNvSpPr txBox="1">
            <a:spLocks/>
          </p:cNvSpPr>
          <p:nvPr/>
        </p:nvSpPr>
        <p:spPr>
          <a:xfrm>
            <a:off x="178998" y="277751"/>
            <a:ext cx="12665088" cy="803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l" rtl="0" eaLnBrk="1" fontAlgn="base" hangingPunct="1">
              <a:lnSpc>
                <a:spcPts val="4173"/>
              </a:lnSpc>
              <a:spcBef>
                <a:spcPct val="0"/>
              </a:spcBef>
              <a:spcAft>
                <a:spcPct val="0"/>
              </a:spcAft>
              <a:defRPr sz="3912">
                <a:solidFill>
                  <a:srgbClr val="0093D0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63590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6pPr>
            <a:lvl7pPr marL="1271814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7pPr>
            <a:lvl8pPr marL="1907720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8pPr>
            <a:lvl9pPr marL="2543626" algn="l" rtl="0" eaLnBrk="1" fontAlgn="base" hangingPunct="1">
              <a:spcBef>
                <a:spcPct val="0"/>
              </a:spcBef>
              <a:spcAft>
                <a:spcPct val="0"/>
              </a:spcAft>
              <a:defRPr sz="4433">
                <a:solidFill>
                  <a:srgbClr val="009FD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4000" dirty="0"/>
              <a:t>Chicago CBD: New 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35BB0-B757-4F86-A27C-78BC88DA2F0F}"/>
              </a:ext>
            </a:extLst>
          </p:cNvPr>
          <p:cNvSpPr txBox="1"/>
          <p:nvPr/>
        </p:nvSpPr>
        <p:spPr>
          <a:xfrm>
            <a:off x="5254752" y="1343557"/>
            <a:ext cx="374294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67F"/>
                </a:solidFill>
              </a:rPr>
              <a:t>110 N. WACKER (Hughes Tower) </a:t>
            </a:r>
            <a:endParaRPr lang="en-US" sz="2000" dirty="0">
              <a:solidFill>
                <a:srgbClr val="00467F"/>
              </a:solidFill>
            </a:endParaRPr>
          </a:p>
          <a:p>
            <a:r>
              <a:rPr lang="en-US" sz="1800" dirty="0">
                <a:solidFill>
                  <a:srgbClr val="4B4B4B"/>
                </a:solidFill>
              </a:rPr>
              <a:t>1,350,000 SF</a:t>
            </a:r>
          </a:p>
          <a:p>
            <a:endParaRPr lang="en-US" sz="1800" b="1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Delivery: </a:t>
            </a:r>
          </a:p>
          <a:p>
            <a:r>
              <a:rPr lang="en-US" sz="1800" dirty="0">
                <a:solidFill>
                  <a:srgbClr val="4B4B4B"/>
                </a:solidFill>
              </a:rPr>
              <a:t>2020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Developer:  </a:t>
            </a:r>
          </a:p>
          <a:p>
            <a:r>
              <a:rPr lang="en-US" sz="1800" dirty="0">
                <a:solidFill>
                  <a:srgbClr val="4B4B4B"/>
                </a:solidFill>
              </a:rPr>
              <a:t>Howard Hughes Corporation &amp; Riverside Investment &amp; Development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Stories:  </a:t>
            </a:r>
            <a:r>
              <a:rPr lang="en-US" sz="1800" dirty="0">
                <a:solidFill>
                  <a:srgbClr val="4B4B4B"/>
                </a:solidFill>
              </a:rPr>
              <a:t>9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Asking Net Rents:  </a:t>
            </a:r>
          </a:p>
          <a:p>
            <a:r>
              <a:rPr lang="en-US" sz="1800" dirty="0">
                <a:solidFill>
                  <a:srgbClr val="4B4B4B"/>
                </a:solidFill>
              </a:rPr>
              <a:t>$38.50-$47.00/SF</a:t>
            </a:r>
          </a:p>
          <a:p>
            <a:endParaRPr lang="en-US" sz="1800" dirty="0">
              <a:solidFill>
                <a:srgbClr val="4B4B4B"/>
              </a:solidFill>
            </a:endParaRPr>
          </a:p>
          <a:p>
            <a:r>
              <a:rPr lang="en-US" sz="1800" b="1" dirty="0">
                <a:solidFill>
                  <a:srgbClr val="4B4B4B"/>
                </a:solidFill>
              </a:rPr>
              <a:t>Anchor Tenants: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4B4B"/>
                </a:solidFill>
              </a:rPr>
              <a:t>Bank of America: 500,000 SF</a:t>
            </a:r>
          </a:p>
        </p:txBody>
      </p:sp>
    </p:spTree>
    <p:extLst>
      <p:ext uri="{BB962C8B-B14F-4D97-AF65-F5344CB8AC3E}">
        <p14:creationId xmlns:p14="http://schemas.microsoft.com/office/powerpoint/2010/main" val="3229239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Colliers_071610_v2007_final">
  <a:themeElements>
    <a:clrScheme name="Colliers2010">
      <a:dk1>
        <a:srgbClr val="000000"/>
      </a:dk1>
      <a:lt1>
        <a:srgbClr val="FFFFFF"/>
      </a:lt1>
      <a:dk2>
        <a:srgbClr val="00467F"/>
      </a:dk2>
      <a:lt2>
        <a:srgbClr val="0093D0"/>
      </a:lt2>
      <a:accent1>
        <a:srgbClr val="6CBFE6"/>
      </a:accent1>
      <a:accent2>
        <a:srgbClr val="FFC425"/>
      </a:accent2>
      <a:accent3>
        <a:srgbClr val="AF2717"/>
      </a:accent3>
      <a:accent4>
        <a:srgbClr val="EE3124"/>
      </a:accent4>
      <a:accent5>
        <a:srgbClr val="4B4B4B"/>
      </a:accent5>
      <a:accent6>
        <a:srgbClr val="AAAAAA"/>
      </a:accent6>
      <a:hlink>
        <a:srgbClr val="0093D0"/>
      </a:hlink>
      <a:folHlink>
        <a:srgbClr val="AAAAAA"/>
      </a:folHlink>
    </a:clrScheme>
    <a:fontScheme name="Colliers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93D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595959"/>
        </a:dk1>
        <a:lt1>
          <a:srgbClr val="FFFFFF"/>
        </a:lt1>
        <a:dk2>
          <a:srgbClr val="027DAE"/>
        </a:dk2>
        <a:lt2>
          <a:srgbClr val="E4E8E9"/>
        </a:lt2>
        <a:accent1>
          <a:srgbClr val="009FDA"/>
        </a:accent1>
        <a:accent2>
          <a:srgbClr val="999999"/>
        </a:accent2>
        <a:accent3>
          <a:srgbClr val="FFFFFF"/>
        </a:accent3>
        <a:accent4>
          <a:srgbClr val="4B4B4B"/>
        </a:accent4>
        <a:accent5>
          <a:srgbClr val="AACDEA"/>
        </a:accent5>
        <a:accent6>
          <a:srgbClr val="8A8A8A"/>
        </a:accent6>
        <a:hlink>
          <a:srgbClr val="027DAE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59595B"/>
        </a:dk1>
        <a:lt1>
          <a:srgbClr val="FFFFFF"/>
        </a:lt1>
        <a:dk2>
          <a:srgbClr val="009FDA"/>
        </a:dk2>
        <a:lt2>
          <a:srgbClr val="58ADB0"/>
        </a:lt2>
        <a:accent1>
          <a:srgbClr val="027DAE"/>
        </a:accent1>
        <a:accent2>
          <a:srgbClr val="999999"/>
        </a:accent2>
        <a:accent3>
          <a:srgbClr val="FFFFFF"/>
        </a:accent3>
        <a:accent4>
          <a:srgbClr val="4B4B4C"/>
        </a:accent4>
        <a:accent5>
          <a:srgbClr val="AABFD3"/>
        </a:accent5>
        <a:accent6>
          <a:srgbClr val="8A8A8A"/>
        </a:accent6>
        <a:hlink>
          <a:srgbClr val="95AF17"/>
        </a:hlink>
        <a:folHlink>
          <a:srgbClr val="E45C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Theme 1">
        <a:dk1>
          <a:srgbClr val="595959"/>
        </a:dk1>
        <a:lt1>
          <a:srgbClr val="FFFFFF"/>
        </a:lt1>
        <a:dk2>
          <a:srgbClr val="027DAE"/>
        </a:dk2>
        <a:lt2>
          <a:srgbClr val="E4E8E9"/>
        </a:lt2>
        <a:accent1>
          <a:srgbClr val="009FDA"/>
        </a:accent1>
        <a:accent2>
          <a:srgbClr val="999999"/>
        </a:accent2>
        <a:accent3>
          <a:srgbClr val="FFFFFF"/>
        </a:accent3>
        <a:accent4>
          <a:srgbClr val="4B4B4B"/>
        </a:accent4>
        <a:accent5>
          <a:srgbClr val="AACDEA"/>
        </a:accent5>
        <a:accent6>
          <a:srgbClr val="8A8A8A"/>
        </a:accent6>
        <a:hlink>
          <a:srgbClr val="027DAE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Theme 2">
        <a:dk1>
          <a:srgbClr val="59595B"/>
        </a:dk1>
        <a:lt1>
          <a:srgbClr val="FFFFFF"/>
        </a:lt1>
        <a:dk2>
          <a:srgbClr val="009FDA"/>
        </a:dk2>
        <a:lt2>
          <a:srgbClr val="58ADB0"/>
        </a:lt2>
        <a:accent1>
          <a:srgbClr val="027DAE"/>
        </a:accent1>
        <a:accent2>
          <a:srgbClr val="999999"/>
        </a:accent2>
        <a:accent3>
          <a:srgbClr val="FFFFFF"/>
        </a:accent3>
        <a:accent4>
          <a:srgbClr val="4B4B4C"/>
        </a:accent4>
        <a:accent5>
          <a:srgbClr val="AABFD3"/>
        </a:accent5>
        <a:accent6>
          <a:srgbClr val="8A8A8A"/>
        </a:accent6>
        <a:hlink>
          <a:srgbClr val="95AF17"/>
        </a:hlink>
        <a:folHlink>
          <a:srgbClr val="E45C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Theme 3">
        <a:dk1>
          <a:srgbClr val="616161"/>
        </a:dk1>
        <a:lt1>
          <a:srgbClr val="FFFFFF"/>
        </a:lt1>
        <a:dk2>
          <a:srgbClr val="003C7A"/>
        </a:dk2>
        <a:lt2>
          <a:srgbClr val="0084BF"/>
        </a:lt2>
        <a:accent1>
          <a:srgbClr val="FECE02"/>
        </a:accent1>
        <a:accent2>
          <a:srgbClr val="CB0F03"/>
        </a:accent2>
        <a:accent3>
          <a:srgbClr val="FFFFFF"/>
        </a:accent3>
        <a:accent4>
          <a:srgbClr val="525252"/>
        </a:accent4>
        <a:accent5>
          <a:srgbClr val="FEE3AA"/>
        </a:accent5>
        <a:accent6>
          <a:srgbClr val="B80C02"/>
        </a:accent6>
        <a:hlink>
          <a:srgbClr val="4B4B4B"/>
        </a:hlink>
        <a:folHlink>
          <a:srgbClr val="E1A2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5403</TotalTime>
  <Words>950</Words>
  <Application>Microsoft Office PowerPoint</Application>
  <PresentationFormat>Custom</PresentationFormat>
  <Paragraphs>473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TEMPLATE_Colliers_071610_v2007_final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Emerging Submarket Report:  Driven by Technology</dc:title>
  <dc:creator>Rosenboom, Lisa</dc:creator>
  <cp:lastModifiedBy>Stephanie Roberts</cp:lastModifiedBy>
  <cp:revision>237</cp:revision>
  <dcterms:created xsi:type="dcterms:W3CDTF">2016-02-24T13:59:57Z</dcterms:created>
  <dcterms:modified xsi:type="dcterms:W3CDTF">2017-11-07T18:31:04Z</dcterms:modified>
</cp:coreProperties>
</file>